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0"/>
  </p:notesMasterIdLst>
  <p:sldIdLst>
    <p:sldId id="256" r:id="rId2"/>
    <p:sldId id="315" r:id="rId3"/>
    <p:sldId id="326" r:id="rId4"/>
    <p:sldId id="338" r:id="rId5"/>
    <p:sldId id="339" r:id="rId6"/>
    <p:sldId id="257" r:id="rId7"/>
    <p:sldId id="258" r:id="rId8"/>
    <p:sldId id="259" r:id="rId9"/>
    <p:sldId id="260" r:id="rId10"/>
    <p:sldId id="261" r:id="rId11"/>
    <p:sldId id="327" r:id="rId12"/>
    <p:sldId id="335" r:id="rId13"/>
    <p:sldId id="334" r:id="rId14"/>
    <p:sldId id="336" r:id="rId15"/>
    <p:sldId id="337" r:id="rId16"/>
    <p:sldId id="262" r:id="rId17"/>
    <p:sldId id="263" r:id="rId18"/>
    <p:sldId id="264" r:id="rId19"/>
    <p:sldId id="265" r:id="rId20"/>
    <p:sldId id="266" r:id="rId21"/>
    <p:sldId id="324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329" r:id="rId33"/>
    <p:sldId id="277" r:id="rId34"/>
    <p:sldId id="278" r:id="rId35"/>
    <p:sldId id="279" r:id="rId36"/>
    <p:sldId id="330" r:id="rId37"/>
    <p:sldId id="323" r:id="rId38"/>
    <p:sldId id="287" r:id="rId39"/>
    <p:sldId id="288" r:id="rId40"/>
    <p:sldId id="305" r:id="rId41"/>
    <p:sldId id="280" r:id="rId42"/>
    <p:sldId id="281" r:id="rId43"/>
    <p:sldId id="282" r:id="rId44"/>
    <p:sldId id="340" r:id="rId45"/>
    <p:sldId id="341" r:id="rId46"/>
    <p:sldId id="342" r:id="rId47"/>
    <p:sldId id="283" r:id="rId48"/>
    <p:sldId id="284" r:id="rId49"/>
    <p:sldId id="285" r:id="rId50"/>
    <p:sldId id="286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25" r:id="rId67"/>
    <p:sldId id="304" r:id="rId68"/>
    <p:sldId id="306" r:id="rId69"/>
    <p:sldId id="307" r:id="rId70"/>
    <p:sldId id="308" r:id="rId71"/>
    <p:sldId id="331" r:id="rId72"/>
    <p:sldId id="309" r:id="rId73"/>
    <p:sldId id="333" r:id="rId74"/>
    <p:sldId id="310" r:id="rId75"/>
    <p:sldId id="311" r:id="rId76"/>
    <p:sldId id="312" r:id="rId77"/>
    <p:sldId id="313" r:id="rId78"/>
    <p:sldId id="314" r:id="rId7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>
        <p:scale>
          <a:sx n="121" d="100"/>
          <a:sy n="121" d="100"/>
        </p:scale>
        <p:origin x="106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505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fhub.dev/google/tf2-preview/gnews-swivel-20dim/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nfordnlp/glove/resolve/main/glove.twitter.27B.zi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wORuSfpuPlqKKLFc3rhT0nHusqA6EzF?usp=sharin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</a:t>
            </a:r>
            <a:endParaRPr sz="4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Presenter: 109368093 梁有騰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TFDS (Cont’d)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4F482-F933-9844-98D4-8729E782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839119"/>
            <a:ext cx="94615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98A789-F2B0-C749-B337-80774B7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8DD0-D83D-6C41-B83B-3D7D8CE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Sarcasm Detection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D14CFB-210F-2648-B3AF-6DCB69586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are going to build a sarcasm detection model.</a:t>
            </a:r>
          </a:p>
          <a:p>
            <a:r>
              <a:rPr kumimoji="1" lang="en-US" altLang="zh-TW" dirty="0"/>
              <a:t>This model can help us to classify the sentence sarcasm or not.</a:t>
            </a:r>
          </a:p>
          <a:p>
            <a:r>
              <a:rPr kumimoji="1" lang="en-US" altLang="zh-TW" dirty="0"/>
              <a:t>We will complete this experiment with Keras.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CF19F-0748-4D4B-A3F0-16DD8B857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080" name="Picture 8" descr="Sarcasm T Shirts – Buy Printed Sarcasm T Shirt Online – WYO">
            <a:extLst>
              <a:ext uri="{FF2B5EF4-FFF2-40B4-BE49-F238E27FC236}">
                <a16:creationId xmlns:a16="http://schemas.microsoft.com/office/drawing/2014/main" id="{89745073-9EB8-F046-B33F-367AD712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0" y="3074001"/>
            <a:ext cx="4252311" cy="42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7B552A-8059-5E40-8C65-737CAADC22F4}"/>
              </a:ext>
            </a:extLst>
          </p:cNvPr>
          <p:cNvSpPr txBox="1"/>
          <p:nvPr/>
        </p:nvSpPr>
        <p:spPr>
          <a:xfrm>
            <a:off x="3993500" y="6649380"/>
            <a:ext cx="4204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www.wyo.in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/pub/media/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mf_webp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png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/media/catalog/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tmp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/category/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Sarcasm.webp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DB2E6-A8A9-D146-9402-F6BB7D0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40A796-18AF-2C41-8A2D-088C584CA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kumimoji="1" lang="en-US" altLang="zh-TW" dirty="0"/>
              <a:t>At the beginning, each word has a sarcasm score 0.</a:t>
            </a:r>
          </a:p>
          <a:p>
            <a:r>
              <a:rPr kumimoji="1" lang="en-US" altLang="zh-TW" dirty="0"/>
              <a:t>The score will +1 if that sentence is labeled as sarcasm, -1 if not.</a:t>
            </a:r>
          </a:p>
          <a:p>
            <a:r>
              <a:rPr kumimoji="1" lang="en-US" altLang="zh-TW" dirty="0"/>
              <a:t>After thousands of rounds, we can get a final score of each word.</a:t>
            </a:r>
          </a:p>
          <a:p>
            <a:r>
              <a:rPr kumimoji="1" lang="en-US" altLang="zh-TW" dirty="0"/>
              <a:t>Calculate the total score of each sentence.</a:t>
            </a:r>
          </a:p>
          <a:p>
            <a:r>
              <a:rPr kumimoji="1" lang="en-US" altLang="zh-TW" dirty="0"/>
              <a:t>If the score &gt; 0, we say this sentence is sarcasm.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0DF25-E077-5643-8624-F1585601D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8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EFD7B-3B1C-0549-BB29-2D8109D9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2B7D08-91AB-1D44-9A4F-80807819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-US" altLang="zh-TW" dirty="0"/>
              <a:t>There are two sentences “You love dog” and “How nice you are”.</a:t>
            </a:r>
          </a:p>
          <a:p>
            <a:r>
              <a:rPr kumimoji="1" lang="en-US" altLang="zh-TW" dirty="0"/>
              <a:t>We set “You love dog” as not sarcasm, “How nice you are” as sarcasm.</a:t>
            </a:r>
          </a:p>
          <a:p>
            <a:r>
              <a:rPr kumimoji="1" lang="en-US" altLang="zh-TW" dirty="0"/>
              <a:t>We know all words have 0 point at the beginning.</a:t>
            </a:r>
          </a:p>
          <a:p>
            <a:r>
              <a:rPr kumimoji="1" lang="en-US" altLang="zh-TW" dirty="0"/>
              <a:t>So, we can get the score of each word like below:</a:t>
            </a:r>
          </a:p>
          <a:p>
            <a:pPr marL="50800" indent="0">
              <a:buNone/>
            </a:pPr>
            <a:r>
              <a:rPr kumimoji="1" lang="en-US" altLang="zh-TW" dirty="0"/>
              <a:t>    [you: 0, love: -1, dog: -1, how: 1, nice: 1, are: 1 ]</a:t>
            </a:r>
          </a:p>
          <a:p>
            <a:r>
              <a:rPr kumimoji="1" lang="en-US" altLang="zh-TW" dirty="0"/>
              <a:t>The score of  ”you” will be like -1 + 1 = 0.</a:t>
            </a:r>
          </a:p>
          <a:p>
            <a:r>
              <a:rPr kumimoji="1" lang="en-US" altLang="zh-TW" dirty="0"/>
              <a:t>We can get the score of  “How a nice person” as 1 + 0 + 1 + 0 = 2.</a:t>
            </a:r>
          </a:p>
          <a:p>
            <a:r>
              <a:rPr kumimoji="1" lang="en-US" altLang="zh-TW" dirty="0"/>
              <a:t>So we can say “How a nice person” is a sarcasm sentence.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D45A37-CF68-0A44-B635-57383305C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2C7D4-ABB9-3045-9F1F-99F0A097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1F104-028A-4240-966A-F012B2566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After embedding, we can get the vector of each word.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2AEEE9-FEC1-4945-AA39-2CB54C252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0076EC-0070-5648-AF15-862979D2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2506662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AEF83A3-4ABE-C04A-A362-609CE726F3BB}"/>
              </a:ext>
            </a:extLst>
          </p:cNvPr>
          <p:cNvSpPr txBox="1"/>
          <p:nvPr/>
        </p:nvSpPr>
        <p:spPr>
          <a:xfrm>
            <a:off x="838200" y="6259810"/>
            <a:ext cx="220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hackmd.io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shaoeChen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/B1CoXxvmm/https%3A%2F%2Fhackmd.io%2Fs%2Fr1iKfZu2Q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9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replace the words with numbers in a sentence.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“I love dog” = [0, 1, 2, 3]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“I love cat” = [0, 1, 2, 4]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“I love a cat” = [0, 1, 2, 5, 4]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 (Cont’d)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python package to do the tokenization easily. 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69D947-CB9C-A64A-ADBA-C0CA3A89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34" y="2150732"/>
            <a:ext cx="6144094" cy="41543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Texts to Sequences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471D0F4-A741-C244-8BC4-1BF194EC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01" y="2150732"/>
            <a:ext cx="8445398" cy="4342143"/>
          </a:xfrm>
          <a:prstGeom prst="rect">
            <a:avLst/>
          </a:prstGeom>
        </p:spPr>
      </p:pic>
      <p:sp>
        <p:nvSpPr>
          <p:cNvPr id="6" name="Google Shape;139;p20">
            <a:extLst>
              <a:ext uri="{FF2B5EF4-FFF2-40B4-BE49-F238E27FC236}">
                <a16:creationId xmlns:a16="http://schemas.microsoft.com/office/drawing/2014/main" id="{B01A17CF-B7A2-9C4D-A241-89C9570AE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combine the IDs with the sentences.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Out of Vocabulary (OOV)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OOV means your algorithm can’t understand the word, it means this word doesn’t exist in the vocabulary.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447433-2D6B-AA46-AF62-C6314D5C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4" y="2829498"/>
            <a:ext cx="7102181" cy="224466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48D6BA-E4F1-5745-B838-48BE7B618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288" y="4476806"/>
            <a:ext cx="6833038" cy="2244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F58BFE-03AA-EB4C-9F7E-72D49ED1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Get Texts from TensorFlow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get the texts from TensorFlow.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AEAE65-3050-6148-9D57-DCEA3C0B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31" y="2607014"/>
            <a:ext cx="8274269" cy="39318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92BBB-AB55-5143-8E64-3938EACC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Texts from TensorFlow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DF81A-5F79-3247-B0C3-8E3D1A8A9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B6A570-618D-FB41-8CFE-F21D626D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6" y="3155731"/>
            <a:ext cx="11074068" cy="2530365"/>
          </a:xfrm>
          <a:prstGeom prst="rect">
            <a:avLst/>
          </a:prstGeom>
        </p:spPr>
      </p:pic>
      <p:sp>
        <p:nvSpPr>
          <p:cNvPr id="9" name="Google Shape;161;p23">
            <a:extLst>
              <a:ext uri="{FF2B5EF4-FFF2-40B4-BE49-F238E27FC236}">
                <a16:creationId xmlns:a16="http://schemas.microsoft.com/office/drawing/2014/main" id="{A37F87C3-C577-D941-84E7-84387D148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loaded, we can append each sentence into a list.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try to print the first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92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Sarcasm Detection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From now on, we will start to build a model for sarcasm detection.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use the NLP analyzing skills we learned before to build a ML model.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format of example dataset is *.json, but the format for practice data set will be *.csv, please try to load it into python and use it to train your own model.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Parameters Declaration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2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parameters will be use during our model defining part, you can try to set it to different value and observe the differences.</a:t>
            </a: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B784482-26CC-4544-ADD1-D39CC37F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21" y="3429000"/>
            <a:ext cx="4242878" cy="24068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Sarcasm Dataset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9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following is the format of the sarcasm dataset as .json file, you should load and categorize all data as well.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28" y="3342621"/>
            <a:ext cx="11073743" cy="179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the Data from Json File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3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Basically, dataset will given by *.json or *.csv formats.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following is the process of loading dataset form .json file.</a:t>
            </a:r>
            <a:endParaRPr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9132D0-A24A-054D-B209-82384B0E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746375"/>
            <a:ext cx="80264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 Data from CSV File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data from CSV file with these steps: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875D07-782F-C44B-80A0-21FD135F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83" y="2313892"/>
            <a:ext cx="10279117" cy="39980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Amounts of Data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len() to observer the size of data that intended to train.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Obviously, len() says we have 28619 data loaded from .json dataset.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063D01-5663-D94F-AACC-319B9D90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82" y="4067557"/>
            <a:ext cx="7538218" cy="11687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Split Dataset into Training and Testing</a:t>
            </a: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dataset didn’t provide us the testing data, we should split it from origin dataset ourself.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24000 data for training and 4619 for testing.</a:t>
            </a:r>
            <a:endParaRPr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9CD8F5-A38B-0D4D-A636-D5364BDE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3834927"/>
            <a:ext cx="70231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Tokenizing the Data</a:t>
            </a: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transfer our data from NLP to word index before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fit_on_texts() to transfer it easily.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00F4D4-038A-1340-A276-8F143FD0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75" y="3307404"/>
            <a:ext cx="9636370" cy="2398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1444BE-3B88-1B4C-8CC5-DF571EA9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Pad Sequences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tokenizing, we should get the word index back to sequences.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Keras provides a simple method pad_sqeuences() to do that.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0B634D-F43E-184B-BC4C-9F806DA3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1" y="3650716"/>
            <a:ext cx="11782097" cy="16231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Turn the Data into Numpy Array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7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There’s one thing we should do before training, transfer all data into Numpy array.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all parameters in Keras are Numpy array, we should transfer our data as well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Simple, just call np.array() to transfer your data.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4CE224C-C9F1-7E4B-86FD-29D94797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4591455"/>
            <a:ext cx="65913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98109-D139-DD4E-BA5F-C7EE4C29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Building the Model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487063-086E-D34E-B69E-EB53F237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45" y="1490293"/>
            <a:ext cx="8875509" cy="53677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the Model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618EE3-CFF7-534C-B08D-B24C23DE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3429000"/>
            <a:ext cx="86487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Plotting the Results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B1FD2-6B62-3045-BA29-4CFD6572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4" y="1611586"/>
            <a:ext cx="6492253" cy="47447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2F942C-C6E8-B545-A977-E99B20F2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30" y="311149"/>
            <a:ext cx="4389359" cy="611176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0A0A-D7FB-DA45-8A1D-C1763A9C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8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4CF39-168A-1847-A896-B755A1F7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Before Model Improving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20BC3-3979-1040-A4D5-BA971A515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We should know these two different status before model improving: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TW" dirty="0"/>
              <a:t>Overfitting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TW" dirty="0"/>
              <a:t>Underfitting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058F6C-4791-A64E-B0B6-6971C9A2A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Google Shape;288;p39">
            <a:extLst>
              <a:ext uri="{FF2B5EF4-FFF2-40B4-BE49-F238E27FC236}">
                <a16:creationId xmlns:a16="http://schemas.microsoft.com/office/drawing/2014/main" id="{4A9E39BE-CD57-6045-A5DB-F452AF190B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14" y="3522828"/>
            <a:ext cx="4269390" cy="319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1;p61">
            <a:extLst>
              <a:ext uri="{FF2B5EF4-FFF2-40B4-BE49-F238E27FC236}">
                <a16:creationId xmlns:a16="http://schemas.microsoft.com/office/drawing/2014/main" id="{7692815D-8BBB-5C44-B100-143E78626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2859" y="3537993"/>
            <a:ext cx="4535652" cy="3109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611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Overfitting is a problem that will happened during training your model.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simply understanding it like: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you are studying math.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just memorize all the answers on your textbook.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will fall when the problem of exam has a little bit different.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Same, if your model just memorize all the answers, how it will be if the text data has all bit change 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Overfitting (Cont’d)</a:t>
            </a:r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So, how do we fix the overfitting problem 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most simple way is to use the pre-trained models.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Normally, pre-trained models already have the best weights, we just need to invoke it and add it into our model.</a:t>
            </a:r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54C32-A3BE-F048-98C9-798B0B71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C4922-2EA3-A449-B89F-F2710E8CF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146" name="Picture 2" descr="Deep learning vs. machine learning – What&amp;#39;s the difference?">
            <a:extLst>
              <a:ext uri="{FF2B5EF4-FFF2-40B4-BE49-F238E27FC236}">
                <a16:creationId xmlns:a16="http://schemas.microsoft.com/office/drawing/2014/main" id="{17332E91-0017-2F47-BE8D-5E9B1F12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33" y="1786456"/>
            <a:ext cx="6651734" cy="45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32AE31-458E-9844-A2BD-93AD079CFFD7}"/>
              </a:ext>
            </a:extLst>
          </p:cNvPr>
          <p:cNvSpPr txBox="1"/>
          <p:nvPr/>
        </p:nvSpPr>
        <p:spPr>
          <a:xfrm>
            <a:off x="3236082" y="6538912"/>
            <a:ext cx="5719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assets.website-files.com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/5fb24a974499e90dae242d98/5fb24a974499e96f7b2431db_AI%20venn%20diagram.png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Underfitting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Underfitting means your model can do better.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should increase the epochs or the layer amounts to exploit the model to avoid underfitting.</a:t>
            </a:r>
            <a:endParaRPr dirty="0"/>
          </a:p>
        </p:txBody>
      </p:sp>
      <p:sp>
        <p:nvSpPr>
          <p:cNvPr id="469" name="Google Shape;469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our model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we know how to train our model, next step is to improve it.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will try these ways to improve our model: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training epochs.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Add more hidden layers.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Use another NN for training.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amounts of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Use pre-trained model (Transfer learning).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Improve the optimizer.</a:t>
            </a:r>
            <a:endParaRPr dirty="0"/>
          </a:p>
          <a:p>
            <a:pPr marL="97155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the Epochs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simplest way to try is improve the training epochs.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example, increase from 30 to 100.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CC226B-7706-1B4D-A9F2-DFFEDE3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4839"/>
            <a:ext cx="10515600" cy="19745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the Epochs (Cont’d)</a:t>
            </a:r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see the results.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9300" y="2832100"/>
            <a:ext cx="4889500" cy="3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2832100"/>
            <a:ext cx="4889500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745E3-B725-1644-9EC2-99C84AA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Next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115B98-4AF7-024F-8594-6BE29DBFE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8194" name="Picture 2" descr="We Need to Go Deeper: A Practical Guide to Tensorflow and Inception | by  Vincent Chu | Initialized Capital | Medium">
            <a:extLst>
              <a:ext uri="{FF2B5EF4-FFF2-40B4-BE49-F238E27FC236}">
                <a16:creationId xmlns:a16="http://schemas.microsoft.com/office/drawing/2014/main" id="{E84F46EE-1582-FF47-BB23-2E380D36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85" y="2240036"/>
            <a:ext cx="6741230" cy="380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C4F59AF-F1E9-A747-BDBE-3E13BAC7BD5B}"/>
              </a:ext>
            </a:extLst>
          </p:cNvPr>
          <p:cNvSpPr txBox="1"/>
          <p:nvPr/>
        </p:nvSpPr>
        <p:spPr>
          <a:xfrm>
            <a:off x="3252112" y="6277431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/initialized-capital/we-need-to-go-deeper-a-practical-guide-to-tensorflow-and-inception-50e66281804f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50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7253E-B6E5-C34C-A374-460B85F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with More Hidden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669C62-2355-4245-B56B-495A2F790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975AE6-2377-C146-B75B-5A4C8D49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15" y="1407748"/>
            <a:ext cx="8162170" cy="54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52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BCC38-D4E8-6F4D-8499-AA9B5201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with More Hidden Layers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3DD3-75A2-974B-BB74-EAD7C8232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E3ECF5-B26B-164D-B91C-AEF591E7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84417"/>
            <a:ext cx="8763000" cy="1092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1A1C05-8B40-2149-9D12-9AD336DF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30" y="3267075"/>
            <a:ext cx="4645270" cy="30892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62F95B-4563-8042-996F-93313B19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7075"/>
            <a:ext cx="4645270" cy="3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means recursively neural network.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is one of the popular NN models, the characteristic is RNN will re-train the model with new data.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632" y="3464874"/>
            <a:ext cx="6302735" cy="28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2944632" y="6444476"/>
            <a:ext cx="601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https://www.researchgate.net/figure/The-standard-RNN-and-unfolded-RNN_fig1_318332317</a:t>
            </a:r>
            <a:endParaRPr sz="1200" b="0" i="0" u="none" strike="noStrike" cap="none">
              <a:solidFill>
                <a:srgbClr val="BFBF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Long Short Term Memory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LSTM is the most popular implementation of RNN.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simple way to understand LSTM is:</a:t>
            </a:r>
            <a:endParaRPr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It will re-train the data with new data.</a:t>
            </a:r>
            <a:endParaRPr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It will dropout the data that is not important.</a:t>
            </a:r>
            <a:endParaRPr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It has a gate to determine if the data can be output to next layer.</a:t>
            </a:r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3799137"/>
            <a:ext cx="4472022" cy="305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Model with LSTM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the build-in LSTM layer of Keras to train our model.</a:t>
            </a: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3FACEB-F404-E244-A219-3BEC06B3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42" y="2365258"/>
            <a:ext cx="7357516" cy="43562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21455-AC71-B144-942E-B510FD01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0A829-4227-BE45-A609-2A342987C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170" name="Picture 2" descr="Converting a Simple Deep Learning Model from PyTorch to TensorFlow | by Yu  Xuan Lee | Towards Data Science">
            <a:extLst>
              <a:ext uri="{FF2B5EF4-FFF2-40B4-BE49-F238E27FC236}">
                <a16:creationId xmlns:a16="http://schemas.microsoft.com/office/drawing/2014/main" id="{9C5E20E0-84C8-1B4D-A182-824EBBF7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1" y="1421634"/>
            <a:ext cx="7753598" cy="50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3CD53C-0246-4B44-8127-6053FFFF0E87}"/>
              </a:ext>
            </a:extLst>
          </p:cNvPr>
          <p:cNvSpPr txBox="1"/>
          <p:nvPr/>
        </p:nvSpPr>
        <p:spPr>
          <a:xfrm>
            <a:off x="3361918" y="6538912"/>
            <a:ext cx="54681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/converting-a-simple-deep-learning-model-from-pytorch-to-tensorflow-b6b353351f5d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66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Model with LSTM</a:t>
            </a: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see the results.</a:t>
            </a:r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402" y="3785721"/>
            <a:ext cx="3951998" cy="27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785721"/>
            <a:ext cx="3951998" cy="277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C521ECD-F29A-DF4C-884B-6FCC64719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" y="2514003"/>
            <a:ext cx="8775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Pre-trained Model</a:t>
            </a:r>
            <a:endParaRPr/>
          </a:p>
        </p:txBody>
      </p:sp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pre-trained model we will use is tf2-preview/gnews-swivel-20dim.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the pre-trained model provided by Google.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pre-trained model has 130GB corpus of English Google News.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see the detailed information in this website.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https://tfhub.dev/google/tf2-preview/gnews-swivel-20dim/1</a:t>
            </a:r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Pre-trained Model (Cont’d)</a:t>
            </a:r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Now we are trying to invoke the pre-trained model.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Luckily, this pre-trained model is included in TensorFlow Hub.</a:t>
            </a:r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2DB010-4D6A-7D40-8DFD-67C38FA7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429000"/>
            <a:ext cx="108458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the Data with Pre-trained Model</a:t>
            </a:r>
            <a:endParaRPr/>
          </a:p>
        </p:txBody>
      </p:sp>
      <p:sp>
        <p:nvSpPr>
          <p:cNvPr id="358" name="Google Shape;35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C662E6-B7EB-C441-8B93-BAD4E1AF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62" y="1690688"/>
            <a:ext cx="9398876" cy="5157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Results</a:t>
            </a:r>
            <a:endParaRPr/>
          </a:p>
        </p:txBody>
      </p:sp>
      <p:sp>
        <p:nvSpPr>
          <p:cNvPr id="365" name="Google Shape;365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366" name="Google Shape;36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750" y="2126844"/>
            <a:ext cx="4889500" cy="3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400" y="2049023"/>
            <a:ext cx="4889500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Results (Cont’d)</a:t>
            </a:r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see that, the overfitting problem is fixed.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seems the accuracy is not so good.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accuracy is under 70%.</a:t>
            </a:r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with More data</a:t>
            </a: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the data we have is not enough.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standing on the shoulders of giants.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use GloVe to train our model.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GloVe collects more than 2B tweets on Twitter.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dataset more than 1.4 GB !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Downloading GloVe Dataset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download the dataset with a simple Linux command.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Or, you can download it via this link.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https://huggingface.co/stanfordnlp/glove/resolve/main/glove.twitter.27B.zip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C0D34AC-2E6E-6F49-99A5-885FDF31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23519"/>
            <a:ext cx="11734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Unzipping the dataset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Python zipfile package can help you to zip or unzip files.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Always remember to close file stream after your works done.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66B347D-3148-A940-A356-BE2346A1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3429000"/>
            <a:ext cx="62103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the Data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Now, let’s try to load the data from the dataset.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choose to use 27B.25d.text this file.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means it has 27B of tokens and each tokens has 25 dimensions.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29273A-8F3D-9A43-BFB7-776F6D9E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3712779"/>
            <a:ext cx="86233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NLP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7581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Natural Language Processing.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a subfield of computer science.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of NLP is to make your computer understand the human language ex. English or Mandarin.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C0C084-4991-D54D-975A-7F40BA267A34}"/>
              </a:ext>
            </a:extLst>
          </p:cNvPr>
          <p:cNvSpPr txBox="1"/>
          <p:nvPr/>
        </p:nvSpPr>
        <p:spPr>
          <a:xfrm>
            <a:off x="218090" y="6435760"/>
            <a:ext cx="672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/@derekliao_62575/%E8%87%AA%E7%84%B6%E8%AA%9E%E8%A8%80%E8%99%95%E7%90%86-nlp-%E5%88%B0%E5%BA%95%E6%98%AF%E4%BB%80%E9%BA%BC-e29ab6356f6d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0B3F78-20AD-FE46-B5BE-1A6E4C4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30" y="3584315"/>
            <a:ext cx="3222801" cy="31899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Try to Print the Coefficients</a:t>
            </a:r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4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we loaded the data, we can try to print the coefficients.</a:t>
            </a:r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99A2E2-7A01-F14D-B0C9-8F91AB02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37" y="3355430"/>
            <a:ext cx="9363726" cy="178491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Filter the Data</a:t>
            </a:r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this dataset is too large, it will take lots of time for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just take what we need.</a:t>
            </a:r>
            <a:endParaRPr/>
          </a:p>
        </p:txBody>
      </p:sp>
      <p:sp>
        <p:nvSpPr>
          <p:cNvPr id="420" name="Google Shape;42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344875-690F-954E-ABE6-3CCCD67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109912"/>
            <a:ext cx="838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A9C93FE-747B-3541-AF37-D2ED2078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5" y="1403792"/>
            <a:ext cx="9989167" cy="5454208"/>
          </a:xfrm>
          <a:prstGeom prst="rect">
            <a:avLst/>
          </a:prstGeom>
        </p:spPr>
      </p:pic>
      <p:sp>
        <p:nvSpPr>
          <p:cNvPr id="426" name="Google Shape;426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Preparing the Model</a:t>
            </a:r>
            <a:endParaRPr/>
          </a:p>
        </p:txBody>
      </p:sp>
      <p:sp>
        <p:nvSpPr>
          <p:cNvPr id="427" name="Google Shape;42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the Model</a:t>
            </a:r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76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First, we juts train it with 30 epochs to see the results.</a:t>
            </a:r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EBCC3B-0D7F-414E-B9CF-890F7ACF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859130"/>
            <a:ext cx="11353800" cy="205817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42" name="Google Shape;442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Well, I don’t like the results.</a:t>
            </a:r>
            <a:endParaRPr/>
          </a:p>
        </p:txBody>
      </p:sp>
      <p:sp>
        <p:nvSpPr>
          <p:cNvPr id="443" name="Google Shape;44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444" name="Google Shape;4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100" y="2844800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2844800"/>
            <a:ext cx="49149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Optimizer</a:t>
            </a:r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7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Don’t worry, we still have the last skill.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Modify the optimizer.</a:t>
            </a:r>
            <a:endParaRPr/>
          </a:p>
        </p:txBody>
      </p:sp>
      <p:sp>
        <p:nvSpPr>
          <p:cNvPr id="452" name="Google Shape;452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111A7-5182-254B-94BA-5F40E7E1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406F5E-B8FB-BE4D-B6E8-6FC36DB09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263356-A51E-9649-8D3F-B99339FB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5" y="1409898"/>
            <a:ext cx="9500549" cy="54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26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59" name="Google Shape;459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6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Please enjoy the results for 30 epochs.</a:t>
            </a:r>
            <a:endParaRPr/>
          </a:p>
        </p:txBody>
      </p:sp>
      <p:sp>
        <p:nvSpPr>
          <p:cNvPr id="460" name="Google Shape;4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63197"/>
            <a:ext cx="50165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2763197"/>
            <a:ext cx="49149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50 Epochs</a:t>
            </a:r>
            <a:endParaRPr/>
          </a:p>
        </p:txBody>
      </p:sp>
      <p:pic>
        <p:nvPicPr>
          <p:cNvPr id="475" name="Google Shape;475;p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2413"/>
            <a:ext cx="49149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552413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70 Epochs</a:t>
            </a:r>
            <a:endParaRPr/>
          </a:p>
        </p:txBody>
      </p:sp>
      <p:sp>
        <p:nvSpPr>
          <p:cNvPr id="483" name="Google Shape;48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1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Supervised learning is one of method machine learning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researchers will provide a set of question-answer pairs.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model will try to figure out the connection between each question and corresponding answer.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training, this model can answer the questions that never seen before.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Seems 50 epochs is the best solution.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Next step is to save our model.</a:t>
            </a:r>
            <a:endParaRPr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837C49-6AC1-C243-A372-5A1E1DBD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05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Save the Model</a:t>
            </a:r>
            <a:endParaRPr/>
          </a:p>
        </p:txBody>
      </p:sp>
      <p:sp>
        <p:nvSpPr>
          <p:cNvPr id="498" name="Google Shape;498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save your trained model for next time prediction with these steps.</a:t>
            </a:r>
            <a:endParaRPr/>
          </a:p>
        </p:txBody>
      </p:sp>
      <p:sp>
        <p:nvSpPr>
          <p:cNvPr id="499" name="Google Shape;499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27FBF7-0728-3F4C-A106-8747D5E3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99" y="3891065"/>
            <a:ext cx="7883399" cy="83382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297E6-6D2B-CF44-9BC0-9CB1D2E7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408001-E56D-1444-AE23-1DFF575F73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D70E9-C9F7-844C-8172-086A6CA5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5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Saved Model to Predict</a:t>
            </a: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local model with simple steps:</a:t>
            </a:r>
            <a:endParaRPr/>
          </a:p>
        </p:txBody>
      </p:sp>
      <p:sp>
        <p:nvSpPr>
          <p:cNvPr id="507" name="Google Shape;50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509" name="Google Shape;509;p67"/>
          <p:cNvSpPr txBox="1"/>
          <p:nvPr/>
        </p:nvSpPr>
        <p:spPr>
          <a:xfrm>
            <a:off x="838200" y="4225082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loaded, this model can be used for prediction.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A7E319-C69E-B04A-8DD6-32D1DDFC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11" y="2699560"/>
            <a:ext cx="76200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Before Prediction</a:t>
            </a:r>
            <a:endParaRPr/>
          </a:p>
        </p:txBody>
      </p:sp>
      <p:sp>
        <p:nvSpPr>
          <p:cNvPr id="515" name="Google Shape;515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do the same steps to the data we intended to predict as the training data.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Just do that quickly.</a:t>
            </a:r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0C7667-E985-7442-B007-2407B40F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3429000"/>
            <a:ext cx="11477297" cy="10314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112F081-773C-6E42-9E3E-A15AA86E5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75" y="4628580"/>
            <a:ext cx="86233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Before Prediction (Cont’d)</a:t>
            </a:r>
            <a:endParaRPr/>
          </a:p>
        </p:txBody>
      </p:sp>
      <p:sp>
        <p:nvSpPr>
          <p:cNvPr id="524" name="Google Shape;52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sp>
        <p:nvSpPr>
          <p:cNvPr id="526" name="Google Shape;526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Keep doing the pre-processing of our data.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2F571-FDEC-594E-B81B-E9C8472F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3429000"/>
            <a:ext cx="11035862" cy="87625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Prediction </a:t>
            </a:r>
            <a:endParaRPr/>
          </a:p>
        </p:txBody>
      </p:sp>
      <p:sp>
        <p:nvSpPr>
          <p:cNvPr id="532" name="Google Shape;532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do the prediction with: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33" name="Google Shape;53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sp>
        <p:nvSpPr>
          <p:cNvPr id="535" name="Google Shape;535;p70"/>
          <p:cNvSpPr txBox="1"/>
          <p:nvPr/>
        </p:nvSpPr>
        <p:spPr>
          <a:xfrm>
            <a:off x="838200" y="4090987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one step, does it easy enough?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B4EF6EC-BD14-774F-B49D-23271AEC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515280"/>
            <a:ext cx="49276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your own model</a:t>
            </a:r>
            <a:endParaRPr/>
          </a:p>
        </p:txBody>
      </p:sp>
      <p:sp>
        <p:nvSpPr>
          <p:cNvPr id="541" name="Google Shape;541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prepare two datasets for you to train your own model, both are stored as .csv file.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 course, you can do the exactly same this with us to build a workable model, but I pretty sure it will be fascinating if you build your own one with difference method.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to datasets: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https://drive.google.com/drive/folders/1kwORuSfpuPlqKKLFc3rhT0nHusqA6EzF?usp=sharing</a:t>
            </a:r>
            <a:endParaRPr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TensorFlow vs. Keras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TensorFlow is a machine learning model build by C++, it can help user to train a machine learning model.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Keras is a package that can help users to invoke TensorFlow easier.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functions Keras provided can help user to create and train a NN model easier.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52" name="Picture 4" descr="建構Python 深度學習的開發環境- DSA Learning">
            <a:extLst>
              <a:ext uri="{FF2B5EF4-FFF2-40B4-BE49-F238E27FC236}">
                <a16:creationId xmlns:a16="http://schemas.microsoft.com/office/drawing/2014/main" id="{96690ED4-8E2E-E946-A7C6-3135CAC6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82" y="3583371"/>
            <a:ext cx="3773769" cy="28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ED0ECD7-FC12-124F-8467-629FB4C43067}"/>
              </a:ext>
            </a:extLst>
          </p:cNvPr>
          <p:cNvSpPr txBox="1"/>
          <p:nvPr/>
        </p:nvSpPr>
        <p:spPr>
          <a:xfrm>
            <a:off x="4405970" y="6413698"/>
            <a:ext cx="3058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dsalearning.github.io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tf.keras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/2-2-tf-keras-python-dl-env/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TFDS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TFDS is a python model that can help use to get datasets.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Install TFDS with pip.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pip install </a:t>
            </a:r>
            <a:r>
              <a:rPr lang="en-US" dirty="0" err="1"/>
              <a:t>tensorflow</a:t>
            </a:r>
            <a:r>
              <a:rPr lang="en-US" dirty="0"/>
              <a:t>-datasets.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Using load() to load a data 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tfds.load</a:t>
            </a:r>
            <a:r>
              <a:rPr lang="en-US" dirty="0"/>
              <a:t>(‘</a:t>
            </a:r>
            <a:r>
              <a:rPr lang="en-US" dirty="0" err="1"/>
              <a:t>fashion_mnist</a:t>
            </a:r>
            <a:r>
              <a:rPr lang="en-US" dirty="0"/>
              <a:t>’)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8809</TotalTime>
  <Words>2194</Words>
  <Application>Microsoft Macintosh PowerPoint</Application>
  <PresentationFormat>寬螢幕</PresentationFormat>
  <Paragraphs>313</Paragraphs>
  <Slides>78</Slides>
  <Notes>60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2" baseType="lpstr">
      <vt:lpstr>Arial</vt:lpstr>
      <vt:lpstr>Calibri</vt:lpstr>
      <vt:lpstr>Times New Roman</vt:lpstr>
      <vt:lpstr>Office 佈景主題</vt:lpstr>
      <vt:lpstr>PowerPoint 簡報</vt:lpstr>
      <vt:lpstr>Outline</vt:lpstr>
      <vt:lpstr>Outline</vt:lpstr>
      <vt:lpstr>Machine Learning &amp; Deep Learning</vt:lpstr>
      <vt:lpstr>Deep Learning Model</vt:lpstr>
      <vt:lpstr>NLP</vt:lpstr>
      <vt:lpstr>Supervised Learning</vt:lpstr>
      <vt:lpstr>TensorFlow vs. Keras</vt:lpstr>
      <vt:lpstr>TFDS</vt:lpstr>
      <vt:lpstr>TFDS (Cont’d)</vt:lpstr>
      <vt:lpstr>Outline</vt:lpstr>
      <vt:lpstr>Sarcasm Detection</vt:lpstr>
      <vt:lpstr>Embedding</vt:lpstr>
      <vt:lpstr>Embedding (Cont’d)</vt:lpstr>
      <vt:lpstr>Embedding (Cont’d)</vt:lpstr>
      <vt:lpstr>Tokenization</vt:lpstr>
      <vt:lpstr>Tokenization (Cont’d)</vt:lpstr>
      <vt:lpstr>Texts to Sequences</vt:lpstr>
      <vt:lpstr>Out of Vocabulary (OOV)</vt:lpstr>
      <vt:lpstr>Get Texts from TensorFlow</vt:lpstr>
      <vt:lpstr>Get Texts from TensorFlow (Cont’d)</vt:lpstr>
      <vt:lpstr>Sarcasm Detection</vt:lpstr>
      <vt:lpstr>Parameters Declaration</vt:lpstr>
      <vt:lpstr>Sarcasm Dataset</vt:lpstr>
      <vt:lpstr>Load the Data from Json File</vt:lpstr>
      <vt:lpstr>Load Data from CSV File</vt:lpstr>
      <vt:lpstr>Amounts of Data</vt:lpstr>
      <vt:lpstr>Split Dataset into Training and Testing</vt:lpstr>
      <vt:lpstr>Tokenizing the Data</vt:lpstr>
      <vt:lpstr>Pad Sequences</vt:lpstr>
      <vt:lpstr>Turn the Data into Numpy Array</vt:lpstr>
      <vt:lpstr>Outline</vt:lpstr>
      <vt:lpstr>Building the Model</vt:lpstr>
      <vt:lpstr>Training the Model</vt:lpstr>
      <vt:lpstr>Plotting the Results</vt:lpstr>
      <vt:lpstr>Outline</vt:lpstr>
      <vt:lpstr>Before Model Improving</vt:lpstr>
      <vt:lpstr>Overfitting</vt:lpstr>
      <vt:lpstr>Overfitting (Cont’d)</vt:lpstr>
      <vt:lpstr>Underfitting</vt:lpstr>
      <vt:lpstr>Improving our model</vt:lpstr>
      <vt:lpstr>Improving the Epochs</vt:lpstr>
      <vt:lpstr>Improving the Epochs (Cont’d)</vt:lpstr>
      <vt:lpstr>Next Steps</vt:lpstr>
      <vt:lpstr>Training with More Hidden Layers</vt:lpstr>
      <vt:lpstr>Training with More Hidden Layers (Cont’d)</vt:lpstr>
      <vt:lpstr>RNN</vt:lpstr>
      <vt:lpstr>Long Short Term Memory</vt:lpstr>
      <vt:lpstr>Training Model with LSTM</vt:lpstr>
      <vt:lpstr>Training Model with LSTM</vt:lpstr>
      <vt:lpstr>Pre-trained Model</vt:lpstr>
      <vt:lpstr>Pre-trained Model (Cont’d)</vt:lpstr>
      <vt:lpstr>Training the Data with Pre-trained Model</vt:lpstr>
      <vt:lpstr>Training Results</vt:lpstr>
      <vt:lpstr>Training Results (Cont’d)</vt:lpstr>
      <vt:lpstr>Training with More data</vt:lpstr>
      <vt:lpstr>Downloading GloVe Dataset</vt:lpstr>
      <vt:lpstr>Unzipping the dataset</vt:lpstr>
      <vt:lpstr>Loading the Data</vt:lpstr>
      <vt:lpstr>Try to Print the Coefficients</vt:lpstr>
      <vt:lpstr>Filter the Data</vt:lpstr>
      <vt:lpstr>Preparing the Model</vt:lpstr>
      <vt:lpstr>Training the Model</vt:lpstr>
      <vt:lpstr>Results</vt:lpstr>
      <vt:lpstr>Optimizer</vt:lpstr>
      <vt:lpstr>Optimizer (Cont’d)</vt:lpstr>
      <vt:lpstr>Results</vt:lpstr>
      <vt:lpstr>Results of 50 Epochs</vt:lpstr>
      <vt:lpstr>Results of 70 Epochs</vt:lpstr>
      <vt:lpstr>Results</vt:lpstr>
      <vt:lpstr>Outline</vt:lpstr>
      <vt:lpstr>Save the Model</vt:lpstr>
      <vt:lpstr>Outline</vt:lpstr>
      <vt:lpstr>Loading Saved Model to Predict</vt:lpstr>
      <vt:lpstr>Before Prediction</vt:lpstr>
      <vt:lpstr>Before Prediction (Cont’d)</vt:lpstr>
      <vt:lpstr>Prediction </vt:lpstr>
      <vt:lpstr>Training your own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有騰 梁</cp:lastModifiedBy>
  <cp:revision>25</cp:revision>
  <dcterms:modified xsi:type="dcterms:W3CDTF">2021-10-28T09:08:26Z</dcterms:modified>
</cp:coreProperties>
</file>